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sldIdLst>
    <p:sldId id="256" r:id="rId2"/>
    <p:sldId id="259" r:id="rId3"/>
    <p:sldId id="285" r:id="rId4"/>
    <p:sldId id="279" r:id="rId5"/>
    <p:sldId id="281" r:id="rId6"/>
    <p:sldId id="291" r:id="rId7"/>
    <p:sldId id="292" r:id="rId8"/>
    <p:sldId id="282" r:id="rId9"/>
  </p:sldIdLst>
  <p:sldSz cx="12192000" cy="6858000"/>
  <p:notesSz cx="6858000" cy="9144000"/>
  <p:embeddedFontLst>
    <p:embeddedFont>
      <p:font typeface="Roboto Condensed" panose="020B0604020202020204" charset="0"/>
      <p:regular r:id="rId11"/>
      <p:bold r:id="rId12"/>
      <p:italic r:id="rId13"/>
      <p:boldItalic r:id="rId14"/>
    </p:embeddedFont>
    <p:embeddedFont>
      <p:font typeface="Calibri Light" panose="020F0302020204030204" pitchFamily="34" charset="0"/>
      <p:regular r:id="rId15"/>
      <p:italic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664" autoAdjust="0"/>
  </p:normalViewPr>
  <p:slideViewPr>
    <p:cSldViewPr snapToGrid="0">
      <p:cViewPr varScale="1">
        <p:scale>
          <a:sx n="95" d="100"/>
          <a:sy n="95" d="100"/>
        </p:scale>
        <p:origin x="119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37438-B09E-45F1-AD3E-1E94AF3159EE}" type="datetimeFigureOut">
              <a:rPr lang="en-US" smtClean="0"/>
              <a:t>11/17/2020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2EB18-9C29-499A-90C0-AE7F00131BDB}" type="slidenum">
              <a:rPr lang="en-US" smtClean="0"/>
              <a:t>‹#›</a:t>
            </a:fld>
            <a:endParaRPr lang="en-US"/>
          </a:p>
        </p:txBody>
      </p:sp>
    </p:spTree>
    <p:extLst>
      <p:ext uri="{BB962C8B-B14F-4D97-AF65-F5344CB8AC3E}">
        <p14:creationId xmlns:p14="http://schemas.microsoft.com/office/powerpoint/2010/main" val="2298855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A reading from the book of Job (Job 12:7-10,13)</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Ask the animals, and they will teach you; the birds of the air, and they will tell you; ask the plants of the earth, and they will teach you; and the fish of the sea will declare to you. Who among all these does not know that the hand of the LORD has done this? In his hand is -the life of every living thing and the breath of every human being … With God are wisdom and strength; he has counsel and understanding.</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The Word of the Lord. </a:t>
            </a:r>
            <a:r>
              <a:rPr lang="en-US" sz="1200" b="0" i="1" u="none" strike="noStrike" kern="1200" dirty="0" smtClean="0">
                <a:solidFill>
                  <a:schemeClr val="tx1"/>
                </a:solidFill>
                <a:effectLst/>
                <a:latin typeface="+mn-lt"/>
                <a:ea typeface="+mn-ea"/>
                <a:cs typeface="+mn-cs"/>
              </a:rPr>
              <a:t>(Thanks be to God)</a:t>
            </a:r>
            <a:endParaRPr lang="en-US" b="0" dirty="0" smtClean="0">
              <a:effectLst/>
            </a:endParaRPr>
          </a:p>
        </p:txBody>
      </p:sp>
      <p:sp>
        <p:nvSpPr>
          <p:cNvPr id="4" name="Slide Number Placeholder 3"/>
          <p:cNvSpPr>
            <a:spLocks noGrp="1"/>
          </p:cNvSpPr>
          <p:nvPr>
            <p:ph type="sldNum" sz="quarter" idx="10"/>
          </p:nvPr>
        </p:nvSpPr>
        <p:spPr/>
        <p:txBody>
          <a:bodyPr/>
          <a:lstStyle/>
          <a:p>
            <a:fld id="{5A72EB18-9C29-499A-90C0-AE7F00131BDB}" type="slidenum">
              <a:rPr lang="en-US" smtClean="0"/>
              <a:t>4</a:t>
            </a:fld>
            <a:endParaRPr lang="en-US"/>
          </a:p>
        </p:txBody>
      </p:sp>
    </p:spTree>
    <p:extLst>
      <p:ext uri="{BB962C8B-B14F-4D97-AF65-F5344CB8AC3E}">
        <p14:creationId xmlns:p14="http://schemas.microsoft.com/office/powerpoint/2010/main" val="4185877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C209F5-25BF-43EC-8043-E980531C34EE}"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388877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209F5-25BF-43EC-8043-E980531C34EE}"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256300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209F5-25BF-43EC-8043-E980531C34EE}"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318204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209F5-25BF-43EC-8043-E980531C34EE}"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362413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C209F5-25BF-43EC-8043-E980531C34EE}"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167349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C209F5-25BF-43EC-8043-E980531C34EE}"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379950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C209F5-25BF-43EC-8043-E980531C34EE}" type="datetimeFigureOut">
              <a:rPr lang="en-US" smtClean="0"/>
              <a:t>11/17/2020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368644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C209F5-25BF-43EC-8043-E980531C34EE}" type="datetimeFigureOut">
              <a:rPr lang="en-US" smtClean="0"/>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237220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209F5-25BF-43EC-8043-E980531C34EE}" type="datetimeFigureOut">
              <a:rPr lang="en-US" smtClean="0"/>
              <a:t>11/17/2020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131979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C209F5-25BF-43EC-8043-E980531C34EE}"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119734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C209F5-25BF-43EC-8043-E980531C34EE}"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268429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209F5-25BF-43EC-8043-E980531C34EE}" type="datetimeFigureOut">
              <a:rPr lang="en-US" smtClean="0"/>
              <a:t>11/17/2020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31907-9ABD-4A68-A2D4-1C51D06D3AF9}" type="slidenum">
              <a:rPr lang="en-US" smtClean="0"/>
              <a:t>‹#›</a:t>
            </a:fld>
            <a:endParaRPr lang="en-US"/>
          </a:p>
        </p:txBody>
      </p:sp>
    </p:spTree>
    <p:extLst>
      <p:ext uri="{BB962C8B-B14F-4D97-AF65-F5344CB8AC3E}">
        <p14:creationId xmlns:p14="http://schemas.microsoft.com/office/powerpoint/2010/main" val="1537430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7923"/>
            <a:ext cx="12192000" cy="5762154"/>
          </a:xfrm>
          <a:prstGeom prst="rect">
            <a:avLst/>
          </a:prstGeom>
        </p:spPr>
      </p:pic>
    </p:spTree>
    <p:extLst>
      <p:ext uri="{BB962C8B-B14F-4D97-AF65-F5344CB8AC3E}">
        <p14:creationId xmlns:p14="http://schemas.microsoft.com/office/powerpoint/2010/main" val="428775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192404" y="2391704"/>
            <a:ext cx="10999596" cy="1323439"/>
          </a:xfrm>
          <a:prstGeom prst="rect">
            <a:avLst/>
          </a:prstGeom>
        </p:spPr>
        <p:txBody>
          <a:bodyPr wrap="square">
            <a:spAutoFit/>
          </a:bodyPr>
          <a:lstStyle/>
          <a:p>
            <a:pPr algn="ctr"/>
            <a:r>
              <a:rPr lang="en-US" sz="4000" b="1" dirty="0" smtClean="0">
                <a:solidFill>
                  <a:srgbClr val="000000"/>
                </a:solidFill>
                <a:latin typeface="Roboto Condensed" panose="02000000000000000000" pitchFamily="2" charset="0"/>
                <a:ea typeface="Roboto Condensed" panose="02000000000000000000" pitchFamily="2" charset="0"/>
              </a:rPr>
              <a:t>March</a:t>
            </a:r>
            <a:r>
              <a:rPr lang="en-US" sz="4000" b="1" dirty="0" smtClean="0">
                <a:solidFill>
                  <a:srgbClr val="000000"/>
                </a:solidFill>
                <a:latin typeface="Roboto Condensed" panose="02000000000000000000" pitchFamily="2" charset="0"/>
                <a:ea typeface="Roboto Condensed" panose="02000000000000000000" pitchFamily="2" charset="0"/>
              </a:rPr>
              <a:t> </a:t>
            </a:r>
            <a:r>
              <a:rPr lang="en-US" sz="4000" b="1" dirty="0" smtClean="0">
                <a:solidFill>
                  <a:srgbClr val="000000"/>
                </a:solidFill>
                <a:latin typeface="Roboto Condensed" panose="02000000000000000000" pitchFamily="2" charset="0"/>
                <a:ea typeface="Roboto Condensed" panose="02000000000000000000" pitchFamily="2" charset="0"/>
              </a:rPr>
              <a:t>Prayer Service</a:t>
            </a:r>
          </a:p>
          <a:p>
            <a:pPr algn="ctr"/>
            <a:r>
              <a:rPr lang="en-US" sz="4000" b="1" dirty="0" smtClean="0">
                <a:solidFill>
                  <a:srgbClr val="000000"/>
                </a:solidFill>
                <a:latin typeface="Roboto Condensed" panose="02000000000000000000" pitchFamily="2" charset="0"/>
                <a:ea typeface="Roboto Condensed" panose="02000000000000000000" pitchFamily="2" charset="0"/>
              </a:rPr>
              <a:t>Harvesting New Fruit</a:t>
            </a:r>
            <a:endParaRPr lang="en-US" sz="4000" b="1" dirty="0" smtClean="0">
              <a:solidFill>
                <a:srgbClr val="000000"/>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2717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845882" y="660711"/>
            <a:ext cx="9666513" cy="4893647"/>
          </a:xfrm>
          <a:prstGeom prst="rect">
            <a:avLst/>
          </a:prstGeom>
        </p:spPr>
        <p:txBody>
          <a:bodyPr wrap="square">
            <a:spAutoFit/>
          </a:bodyPr>
          <a:lstStyle/>
          <a:p>
            <a:r>
              <a:rPr lang="en-US" sz="3600" b="1" dirty="0">
                <a:solidFill>
                  <a:srgbClr val="000000"/>
                </a:solidFill>
                <a:latin typeface="Roboto Condensed" panose="02000000000000000000" pitchFamily="2" charset="0"/>
                <a:ea typeface="Roboto Condensed" panose="02000000000000000000" pitchFamily="2" charset="0"/>
              </a:rPr>
              <a:t>Opening Prayer</a:t>
            </a:r>
            <a:endParaRPr lang="en-US" sz="3600" dirty="0">
              <a:latin typeface="Roboto Condensed" panose="02000000000000000000" pitchFamily="2" charset="0"/>
              <a:ea typeface="Roboto Condensed" panose="02000000000000000000" pitchFamily="2" charset="0"/>
            </a:endParaRPr>
          </a:p>
          <a:p>
            <a:endParaRPr lang="en-US" sz="3600" dirty="0" smtClean="0">
              <a:solidFill>
                <a:srgbClr val="000000"/>
              </a:solidFill>
              <a:latin typeface="Roboto Condensed" panose="02000000000000000000" pitchFamily="2" charset="0"/>
              <a:ea typeface="Roboto Condensed" panose="02000000000000000000" pitchFamily="2" charset="0"/>
            </a:endParaRPr>
          </a:p>
          <a:p>
            <a:r>
              <a:rPr lang="en-US" sz="2000" dirty="0" smtClean="0">
                <a:latin typeface="Roboto Condensed" panose="020B0604020202020204" charset="0"/>
                <a:ea typeface="Roboto Condensed" panose="020B0604020202020204" charset="0"/>
              </a:rPr>
              <a:t>God of </a:t>
            </a:r>
            <a:r>
              <a:rPr lang="en-US" sz="2000" dirty="0" smtClean="0">
                <a:latin typeface="Roboto Condensed" panose="020B0604020202020204" charset="0"/>
                <a:ea typeface="Roboto Condensed" panose="020B0604020202020204" charset="0"/>
              </a:rPr>
              <a:t>the Harvest,</a:t>
            </a:r>
          </a:p>
          <a:p>
            <a:r>
              <a:rPr lang="en-US" sz="2000" dirty="0" smtClean="0">
                <a:latin typeface="Roboto Condensed" panose="020B0604020202020204" charset="0"/>
                <a:ea typeface="Roboto Condensed" panose="020B0604020202020204" charset="0"/>
              </a:rPr>
              <a:t>The earth is full of your goodness, and every year gifts us with the fruit of your love and our </a:t>
            </a:r>
            <a:r>
              <a:rPr lang="en-US" sz="2000" dirty="0" err="1" smtClean="0">
                <a:latin typeface="Roboto Condensed" panose="020B0604020202020204" charset="0"/>
                <a:ea typeface="Roboto Condensed" panose="020B0604020202020204" charset="0"/>
              </a:rPr>
              <a:t>labour</a:t>
            </a:r>
            <a:r>
              <a:rPr lang="en-US" sz="2000" dirty="0" smtClean="0">
                <a:latin typeface="Roboto Condensed" panose="020B0604020202020204" charset="0"/>
                <a:ea typeface="Roboto Condensed" panose="020B0604020202020204" charset="0"/>
              </a:rPr>
              <a:t>. Your bounty is so rich and constant that we have to come to bank on it, and even take undue advantage of it. Our exploitation of the earth is on display all around us: in pollution, overconsumption, the destruction of green space, and the extinction of thousands of species of plant and animal life. This past year was a solemn reminder to us of our vulnerability as creatures, our dependence on one another, and the need for change in how we live together. Lead us into an ecological conversion; a change of heart, that will help us hold your creation and our common home, in proper reverence, and bring forth new fruit of sustainability and just economic structures so that all life can prosper.</a:t>
            </a:r>
          </a:p>
          <a:p>
            <a:r>
              <a:rPr lang="en-US" sz="2000" dirty="0" smtClean="0">
                <a:latin typeface="Roboto Condensed" panose="020B0604020202020204" charset="0"/>
                <a:ea typeface="Roboto Condensed" panose="020B0604020202020204" charset="0"/>
              </a:rPr>
              <a:t>We make this prayer in the name of your Spirit, that renews the face of the earth.</a:t>
            </a:r>
            <a:endParaRPr lang="en-US" sz="2000" dirty="0">
              <a:latin typeface="Roboto Condensed" panose="020B0604020202020204" charset="0"/>
              <a:ea typeface="Roboto Condensed" panose="020B0604020202020204" charset="0"/>
            </a:endParaRPr>
          </a:p>
          <a:p>
            <a:r>
              <a:rPr lang="en-US" sz="2000" dirty="0" smtClean="0">
                <a:latin typeface="Roboto Condensed" panose="020B0604020202020204" charset="0"/>
                <a:ea typeface="Roboto Condensed" panose="020B0604020202020204" charset="0"/>
              </a:rPr>
              <a:t>Amen</a:t>
            </a:r>
            <a:r>
              <a:rPr lang="en-US" sz="2000" dirty="0">
                <a:latin typeface="Roboto Condensed" panose="020B0604020202020204" charset="0"/>
                <a:ea typeface="Roboto Condensed" panose="020B0604020202020204" charset="0"/>
              </a:rPr>
              <a:t>.</a:t>
            </a:r>
          </a:p>
        </p:txBody>
      </p:sp>
    </p:spTree>
    <p:extLst>
      <p:ext uri="{BB962C8B-B14F-4D97-AF65-F5344CB8AC3E}">
        <p14:creationId xmlns:p14="http://schemas.microsoft.com/office/powerpoint/2010/main" val="254814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997613" y="833009"/>
            <a:ext cx="9666513" cy="4924425"/>
          </a:xfrm>
          <a:prstGeom prst="rect">
            <a:avLst/>
          </a:prstGeom>
        </p:spPr>
        <p:txBody>
          <a:bodyPr wrap="square">
            <a:spAutoFit/>
          </a:bodyPr>
          <a:lstStyle/>
          <a:p>
            <a:r>
              <a:rPr lang="en-US" sz="3600" b="1" dirty="0" smtClean="0">
                <a:solidFill>
                  <a:srgbClr val="000000"/>
                </a:solidFill>
                <a:latin typeface="Roboto Condensed" panose="02000000000000000000" pitchFamily="2" charset="0"/>
                <a:ea typeface="Roboto Condensed" panose="02000000000000000000" pitchFamily="2" charset="0"/>
              </a:rPr>
              <a:t>Biblical Reading</a:t>
            </a:r>
            <a:endParaRPr lang="en-US" sz="3600" dirty="0">
              <a:latin typeface="Roboto Condensed" panose="02000000000000000000" pitchFamily="2" charset="0"/>
              <a:ea typeface="Roboto Condensed" panose="02000000000000000000" pitchFamily="2" charset="0"/>
            </a:endParaRPr>
          </a:p>
          <a:p>
            <a:endParaRPr lang="en-US" sz="3600" dirty="0">
              <a:latin typeface="Roboto Condensed" panose="02000000000000000000" pitchFamily="2" charset="0"/>
              <a:ea typeface="Roboto Condensed" panose="02000000000000000000" pitchFamily="2" charset="0"/>
            </a:endParaRPr>
          </a:p>
          <a:p>
            <a:r>
              <a:rPr lang="en-US" sz="2200" dirty="0">
                <a:latin typeface="Roboto Condensed" panose="02000000000000000000" pitchFamily="2" charset="0"/>
                <a:ea typeface="Roboto Condensed" panose="02000000000000000000" pitchFamily="2" charset="0"/>
              </a:rPr>
              <a:t>A reading from the </a:t>
            </a:r>
            <a:r>
              <a:rPr lang="en-US" sz="2200" dirty="0" smtClean="0">
                <a:latin typeface="Roboto Condensed" panose="02000000000000000000" pitchFamily="2" charset="0"/>
                <a:ea typeface="Roboto Condensed" panose="02000000000000000000" pitchFamily="2" charset="0"/>
              </a:rPr>
              <a:t>Holy Gospel according to Luke</a:t>
            </a:r>
            <a:endParaRPr lang="en-US" sz="2200" dirty="0">
              <a:latin typeface="Roboto Condensed" panose="02000000000000000000" pitchFamily="2" charset="0"/>
              <a:ea typeface="Roboto Condensed" panose="02000000000000000000" pitchFamily="2" charset="0"/>
            </a:endParaRPr>
          </a:p>
          <a:p>
            <a:endParaRPr lang="en-US" sz="2200" dirty="0" smtClean="0">
              <a:latin typeface="Roboto Condensed" panose="02000000000000000000" pitchFamily="2" charset="0"/>
              <a:ea typeface="Roboto Condensed" panose="02000000000000000000" pitchFamily="2" charset="0"/>
            </a:endParaRPr>
          </a:p>
          <a:p>
            <a:r>
              <a:rPr lang="en-US" sz="2200" dirty="0" smtClean="0">
                <a:latin typeface="Roboto Condensed" panose="02000000000000000000" pitchFamily="2" charset="0"/>
                <a:ea typeface="Roboto Condensed" panose="02000000000000000000" pitchFamily="2" charset="0"/>
              </a:rPr>
              <a:t>Then Jesus told this parable: ‘A man had a fig tree planted in his vineyard; and he came looking for fruit on it and found none. So he said to the gardener, “See here! For three years I have come looking for fruit on this fig tree, and still I find none. Cut it down! Why should it be wasting the soil?” He replied, “Sir, let it alone for one more year, until I dig round it and put manure on it. If it bears fruit next year, well and good; but if not, then you can cut it down.”’</a:t>
            </a:r>
          </a:p>
          <a:p>
            <a:endParaRPr lang="en-US" sz="2200" dirty="0">
              <a:latin typeface="Roboto Condensed" panose="02000000000000000000" pitchFamily="2" charset="0"/>
              <a:ea typeface="Roboto Condensed" panose="02000000000000000000" pitchFamily="2" charset="0"/>
            </a:endParaRPr>
          </a:p>
          <a:p>
            <a:r>
              <a:rPr lang="en-US" sz="2200" dirty="0">
                <a:latin typeface="Roboto Condensed" panose="02000000000000000000" pitchFamily="2" charset="0"/>
                <a:ea typeface="Roboto Condensed" panose="02000000000000000000" pitchFamily="2" charset="0"/>
              </a:rPr>
              <a:t>The </a:t>
            </a:r>
            <a:r>
              <a:rPr lang="en-US" sz="2200" dirty="0" smtClean="0">
                <a:latin typeface="Roboto Condensed" panose="02000000000000000000" pitchFamily="2" charset="0"/>
                <a:ea typeface="Roboto Condensed" panose="02000000000000000000" pitchFamily="2" charset="0"/>
              </a:rPr>
              <a:t>Gospel </a:t>
            </a:r>
            <a:r>
              <a:rPr lang="en-US" sz="2200" dirty="0">
                <a:latin typeface="Roboto Condensed" panose="02000000000000000000" pitchFamily="2" charset="0"/>
                <a:ea typeface="Roboto Condensed" panose="02000000000000000000" pitchFamily="2" charset="0"/>
              </a:rPr>
              <a:t>of the Lord.</a:t>
            </a:r>
          </a:p>
          <a:p>
            <a:r>
              <a:rPr lang="en-US" sz="2200" dirty="0" smtClean="0">
                <a:latin typeface="Roboto Condensed" panose="02000000000000000000" pitchFamily="2" charset="0"/>
                <a:ea typeface="Roboto Condensed" panose="02000000000000000000" pitchFamily="2" charset="0"/>
              </a:rPr>
              <a:t>(Praise to you, Lord Jesus Christ.)</a:t>
            </a:r>
            <a:endParaRPr lang="en-US" sz="2200"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121979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888681" y="1658432"/>
            <a:ext cx="9666513" cy="3508653"/>
          </a:xfrm>
          <a:prstGeom prst="rect">
            <a:avLst/>
          </a:prstGeom>
        </p:spPr>
        <p:txBody>
          <a:bodyPr wrap="square">
            <a:spAutoFit/>
          </a:bodyPr>
          <a:lstStyle/>
          <a:p>
            <a:r>
              <a:rPr lang="en-US" sz="3600" b="1" dirty="0">
                <a:latin typeface="Roboto Condensed" panose="02000000000000000000" pitchFamily="2" charset="0"/>
                <a:ea typeface="Roboto Condensed" panose="02000000000000000000" pitchFamily="2" charset="0"/>
              </a:rPr>
              <a:t>Questions for Personal </a:t>
            </a:r>
            <a:r>
              <a:rPr lang="en-US" sz="3600" b="1" dirty="0" smtClean="0">
                <a:latin typeface="Roboto Condensed" panose="02000000000000000000" pitchFamily="2" charset="0"/>
                <a:ea typeface="Roboto Condensed" panose="02000000000000000000" pitchFamily="2" charset="0"/>
              </a:rPr>
              <a:t>Reflection</a:t>
            </a:r>
          </a:p>
          <a:p>
            <a:endParaRPr lang="en-US" sz="3600" dirty="0">
              <a:latin typeface="Roboto Condensed" panose="02000000000000000000" pitchFamily="2" charset="0"/>
              <a:ea typeface="Roboto Condensed" panose="02000000000000000000" pitchFamily="2" charset="0"/>
            </a:endParaRPr>
          </a:p>
          <a:p>
            <a:pPr marL="342900" indent="-342900">
              <a:buFont typeface="Arial" panose="020B0604020202020204" pitchFamily="34" charset="0"/>
              <a:buChar char="•"/>
            </a:pPr>
            <a:r>
              <a:rPr lang="en-US" sz="3000" dirty="0" smtClean="0">
                <a:latin typeface="Roboto Condensed" panose="020B0604020202020204" charset="0"/>
                <a:ea typeface="Roboto Condensed" panose="020B0604020202020204" charset="0"/>
              </a:rPr>
              <a:t>Who is the landowner in this parable? Who is the gardener?</a:t>
            </a:r>
          </a:p>
          <a:p>
            <a:pPr marL="342900" indent="-342900">
              <a:buFont typeface="Arial" panose="020B0604020202020204" pitchFamily="34" charset="0"/>
              <a:buChar char="•"/>
            </a:pPr>
            <a:r>
              <a:rPr lang="en-US" sz="3000" dirty="0" smtClean="0">
                <a:latin typeface="Roboto Condensed" panose="020B0604020202020204" charset="0"/>
                <a:ea typeface="Roboto Condensed" panose="020B0604020202020204" charset="0"/>
              </a:rPr>
              <a:t>What is the fruit that the owner of the vineyard has been waiting for?</a:t>
            </a:r>
          </a:p>
          <a:p>
            <a:pPr marL="342900" indent="-342900">
              <a:buFont typeface="Arial" panose="020B0604020202020204" pitchFamily="34" charset="0"/>
              <a:buChar char="•"/>
            </a:pPr>
            <a:r>
              <a:rPr lang="en-US" sz="3000" dirty="0" smtClean="0">
                <a:latin typeface="Roboto Condensed" panose="020B0604020202020204" charset="0"/>
                <a:ea typeface="Roboto Condensed" panose="020B0604020202020204" charset="0"/>
              </a:rPr>
              <a:t>What do we need to do to make possible a harvest of new fruit</a:t>
            </a:r>
            <a:r>
              <a:rPr lang="en-US" sz="3000" dirty="0">
                <a:latin typeface="Roboto Condensed" panose="020B0604020202020204" charset="0"/>
                <a:ea typeface="Roboto Condensed" panose="020B0604020202020204" charset="0"/>
              </a:rPr>
              <a:t>?</a:t>
            </a:r>
            <a:endParaRPr lang="en-US" sz="3000" dirty="0" smtClean="0">
              <a:latin typeface="Roboto Condensed" panose="020B0604020202020204" charset="0"/>
              <a:ea typeface="Roboto Condensed" panose="020B0604020202020204" charset="0"/>
            </a:endParaRPr>
          </a:p>
        </p:txBody>
      </p:sp>
    </p:spTree>
    <p:extLst>
      <p:ext uri="{BB962C8B-B14F-4D97-AF65-F5344CB8AC3E}">
        <p14:creationId xmlns:p14="http://schemas.microsoft.com/office/powerpoint/2010/main" val="94666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960693" y="1156013"/>
            <a:ext cx="9666513" cy="5324535"/>
          </a:xfrm>
          <a:prstGeom prst="rect">
            <a:avLst/>
          </a:prstGeom>
        </p:spPr>
        <p:txBody>
          <a:bodyPr wrap="square">
            <a:spAutoFit/>
          </a:bodyPr>
          <a:lstStyle/>
          <a:p>
            <a:r>
              <a:rPr lang="en-US" sz="1600" dirty="0" smtClean="0">
                <a:latin typeface="Roboto Condensed" panose="020B0604020202020204" charset="0"/>
                <a:ea typeface="Roboto Condensed" panose="020B0604020202020204" charset="0"/>
              </a:rPr>
              <a:t>Crucifixion Nails</a:t>
            </a:r>
            <a:endParaRPr lang="en-US" sz="1600" i="1" dirty="0">
              <a:latin typeface="Roboto Condensed" panose="020B0604020202020204" charset="0"/>
              <a:ea typeface="Roboto Condensed" panose="020B0604020202020204" charset="0"/>
            </a:endParaRPr>
          </a:p>
          <a:p>
            <a:r>
              <a:rPr lang="en-US" sz="1600" dirty="0" smtClean="0">
                <a:latin typeface="Roboto Condensed" panose="020B0604020202020204" charset="0"/>
                <a:ea typeface="Roboto Condensed" panose="020B0604020202020204" charset="0"/>
              </a:rPr>
              <a:t>Forgive us, for we have sinned.</a:t>
            </a:r>
          </a:p>
          <a:p>
            <a:r>
              <a:rPr lang="en-US" sz="1600" dirty="0" smtClean="0">
                <a:latin typeface="Roboto Condensed" panose="020B0604020202020204" charset="0"/>
                <a:ea typeface="Roboto Condensed" panose="020B0604020202020204" charset="0"/>
              </a:rPr>
              <a:t>Forgive our collection of nails for the crucifixion.</a:t>
            </a:r>
          </a:p>
          <a:p>
            <a:r>
              <a:rPr lang="en-US" sz="1600" dirty="0" smtClean="0">
                <a:latin typeface="Roboto Condensed" panose="020B0604020202020204" charset="0"/>
                <a:ea typeface="Roboto Condensed" panose="020B0604020202020204" charset="0"/>
              </a:rPr>
              <a:t>Forgive our inventory</a:t>
            </a:r>
            <a:r>
              <a:rPr lang="en-US" sz="1600" dirty="0" smtClean="0">
                <a:latin typeface="Roboto Condensed" panose="020B0604020202020204" charset="0"/>
                <a:ea typeface="Roboto Condensed" panose="020B0604020202020204" charset="0"/>
              </a:rPr>
              <a:t>:</a:t>
            </a:r>
          </a:p>
          <a:p>
            <a:r>
              <a:rPr lang="en-US" sz="1600" dirty="0" smtClean="0">
                <a:latin typeface="Roboto Condensed" panose="020B0604020202020204" charset="0"/>
                <a:ea typeface="Roboto Condensed" panose="020B0604020202020204" charset="0"/>
              </a:rPr>
              <a:t>A nail taken from a door to a residential school.</a:t>
            </a:r>
          </a:p>
          <a:p>
            <a:r>
              <a:rPr lang="en-US" sz="1600" dirty="0" smtClean="0">
                <a:latin typeface="Roboto Condensed" panose="020B0604020202020204" charset="0"/>
                <a:ea typeface="Roboto Condensed" panose="020B0604020202020204" charset="0"/>
              </a:rPr>
              <a:t>A nail taken from a sign telling us not to drink the water on this reserve.</a:t>
            </a:r>
          </a:p>
          <a:p>
            <a:r>
              <a:rPr lang="en-US" sz="1600" dirty="0" smtClean="0">
                <a:latin typeface="Roboto Condensed" panose="020B0604020202020204" charset="0"/>
                <a:ea typeface="Roboto Condensed" panose="020B0604020202020204" charset="0"/>
              </a:rPr>
              <a:t>A nail taken from the oak door to a “gentlemen’s” club.</a:t>
            </a:r>
          </a:p>
          <a:p>
            <a:r>
              <a:rPr lang="en-US" sz="1600" dirty="0" smtClean="0">
                <a:latin typeface="Roboto Condensed" panose="020B0604020202020204" charset="0"/>
                <a:ea typeface="Roboto Condensed" panose="020B0604020202020204" charset="0"/>
              </a:rPr>
              <a:t>A nail from a frame to a glass ceiling.</a:t>
            </a:r>
          </a:p>
          <a:p>
            <a:r>
              <a:rPr lang="en-US" sz="1600" dirty="0" smtClean="0">
                <a:latin typeface="Roboto Condensed" panose="020B0604020202020204" charset="0"/>
                <a:ea typeface="Roboto Condensed" panose="020B0604020202020204" charset="0"/>
              </a:rPr>
              <a:t>A nail forged by Sydney’s tar ponds.</a:t>
            </a:r>
          </a:p>
          <a:p>
            <a:r>
              <a:rPr lang="en-US" sz="1600" dirty="0" smtClean="0">
                <a:latin typeface="Roboto Condensed" panose="020B0604020202020204" charset="0"/>
                <a:ea typeface="Roboto Condensed" panose="020B0604020202020204" charset="0"/>
              </a:rPr>
              <a:t>A nail spiked into a BC railway sleeper by an indentured worker.</a:t>
            </a:r>
          </a:p>
          <a:p>
            <a:r>
              <a:rPr lang="en-US" sz="1600" dirty="0" smtClean="0">
                <a:latin typeface="Roboto Condensed" panose="020B0604020202020204" charset="0"/>
                <a:ea typeface="Roboto Condensed" panose="020B0604020202020204" charset="0"/>
              </a:rPr>
              <a:t>A nail where the cod fishers used to hang their caps.</a:t>
            </a:r>
          </a:p>
          <a:p>
            <a:r>
              <a:rPr lang="en-US" sz="1600" dirty="0" smtClean="0">
                <a:latin typeface="Roboto Condensed" panose="020B0604020202020204" charset="0"/>
                <a:ea typeface="Roboto Condensed" panose="020B0604020202020204" charset="0"/>
              </a:rPr>
              <a:t>A nail used to jam a window shut in a derelict rural church.</a:t>
            </a:r>
          </a:p>
          <a:p>
            <a:r>
              <a:rPr lang="en-US" sz="1600" dirty="0" smtClean="0">
                <a:latin typeface="Roboto Condensed" panose="020B0604020202020204" charset="0"/>
                <a:ea typeface="Roboto Condensed" panose="020B0604020202020204" charset="0"/>
              </a:rPr>
              <a:t>A nail that fixed </a:t>
            </a:r>
            <a:r>
              <a:rPr lang="en-US" sz="1600" dirty="0" err="1" smtClean="0">
                <a:latin typeface="Roboto Condensed" panose="020B0604020202020204" charset="0"/>
                <a:ea typeface="Roboto Condensed" panose="020B0604020202020204" charset="0"/>
              </a:rPr>
              <a:t>anti-semitic</a:t>
            </a:r>
            <a:r>
              <a:rPr lang="en-US" sz="1600" dirty="0" smtClean="0">
                <a:latin typeface="Roboto Condensed" panose="020B0604020202020204" charset="0"/>
                <a:ea typeface="Roboto Condensed" panose="020B0604020202020204" charset="0"/>
              </a:rPr>
              <a:t> slogans to a placard.</a:t>
            </a:r>
          </a:p>
          <a:p>
            <a:r>
              <a:rPr lang="en-US" sz="1600" dirty="0" smtClean="0">
                <a:latin typeface="Roboto Condensed" panose="020B0604020202020204" charset="0"/>
                <a:ea typeface="Roboto Condensed" panose="020B0604020202020204" charset="0"/>
              </a:rPr>
              <a:t>A nail that spiked tires of a Muslim family’s car.</a:t>
            </a:r>
          </a:p>
          <a:p>
            <a:r>
              <a:rPr lang="en-US" sz="1600" dirty="0" smtClean="0">
                <a:latin typeface="Roboto Condensed" panose="020B0604020202020204" charset="0"/>
                <a:ea typeface="Roboto Condensed" panose="020B0604020202020204" charset="0"/>
              </a:rPr>
              <a:t>A nail embedded in a snowball thrown at an autistic boy.</a:t>
            </a:r>
          </a:p>
          <a:p>
            <a:r>
              <a:rPr lang="en-US" sz="1600" dirty="0" smtClean="0">
                <a:latin typeface="Roboto Condensed" panose="020B0604020202020204" charset="0"/>
                <a:ea typeface="Roboto Condensed" panose="020B0604020202020204" charset="0"/>
              </a:rPr>
              <a:t>A nail fashioned from a bed that once held a long-term care resident.</a:t>
            </a:r>
          </a:p>
          <a:p>
            <a:r>
              <a:rPr lang="en-US" sz="1600" dirty="0" smtClean="0">
                <a:latin typeface="Roboto Condensed" panose="020B0604020202020204" charset="0"/>
                <a:ea typeface="Roboto Condensed" panose="020B0604020202020204" charset="0"/>
              </a:rPr>
              <a:t>And 666 nails used to build walls and manufacture spite.</a:t>
            </a:r>
          </a:p>
          <a:p>
            <a:r>
              <a:rPr lang="en-US" sz="1600" dirty="0" smtClean="0">
                <a:latin typeface="Roboto Condensed" panose="020B0604020202020204" charset="0"/>
                <a:ea typeface="Roboto Condensed" panose="020B0604020202020204" charset="0"/>
              </a:rPr>
              <a:t>Forgive us our sins.</a:t>
            </a:r>
          </a:p>
          <a:p>
            <a:r>
              <a:rPr lang="en-US" sz="1600" dirty="0" smtClean="0">
                <a:latin typeface="Roboto Condensed" panose="020B0604020202020204" charset="0"/>
                <a:ea typeface="Roboto Condensed" panose="020B0604020202020204" charset="0"/>
              </a:rPr>
              <a:t>Forgive us and give us courage to melt these nails and turn them into ploughshares.</a:t>
            </a:r>
          </a:p>
          <a:p>
            <a:endParaRPr lang="en-US" sz="1600" dirty="0">
              <a:latin typeface="Roboto Condensed" panose="020B0604020202020204" charset="0"/>
              <a:ea typeface="Roboto Condensed" panose="020B0604020202020204" charset="0"/>
            </a:endParaRPr>
          </a:p>
          <a:p>
            <a:r>
              <a:rPr lang="en-US" sz="1600" i="1" dirty="0" smtClean="0">
                <a:latin typeface="Roboto Condensed" panose="020B0604020202020204" charset="0"/>
                <a:ea typeface="Roboto Condensed" panose="020B0604020202020204" charset="0"/>
              </a:rPr>
              <a:t>-Les Miller, Northern Light, 2020</a:t>
            </a:r>
            <a:endParaRPr lang="en-US" sz="2000" i="1" dirty="0">
              <a:latin typeface="Roboto Condensed" panose="020B0604020202020204" charset="0"/>
              <a:ea typeface="Roboto Condensed" panose="020B0604020202020204" charset="0"/>
            </a:endParaRPr>
          </a:p>
        </p:txBody>
      </p:sp>
      <p:sp>
        <p:nvSpPr>
          <p:cNvPr id="5" name="Rectangle 4"/>
          <p:cNvSpPr/>
          <p:nvPr/>
        </p:nvSpPr>
        <p:spPr>
          <a:xfrm>
            <a:off x="1960694" y="514595"/>
            <a:ext cx="9666513" cy="461665"/>
          </a:xfrm>
          <a:prstGeom prst="rect">
            <a:avLst/>
          </a:prstGeom>
        </p:spPr>
        <p:txBody>
          <a:bodyPr wrap="square">
            <a:spAutoFit/>
          </a:bodyPr>
          <a:lstStyle/>
          <a:p>
            <a:r>
              <a:rPr lang="en-US" sz="2400" b="1" dirty="0" smtClean="0">
                <a:latin typeface="Roboto Condensed" panose="020B0604020202020204" charset="0"/>
                <a:ea typeface="Roboto Condensed" panose="020B0604020202020204" charset="0"/>
              </a:rPr>
              <a:t>Reading from “Praying With, In and for Creation”</a:t>
            </a:r>
            <a:endParaRPr lang="en-US" sz="2400"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47036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838439" y="1588094"/>
            <a:ext cx="9666513" cy="3046988"/>
          </a:xfrm>
          <a:prstGeom prst="rect">
            <a:avLst/>
          </a:prstGeom>
        </p:spPr>
        <p:txBody>
          <a:bodyPr wrap="square">
            <a:spAutoFit/>
          </a:bodyPr>
          <a:lstStyle/>
          <a:p>
            <a:r>
              <a:rPr lang="en-US" sz="3600" b="1" dirty="0">
                <a:latin typeface="Roboto Condensed" panose="02000000000000000000" pitchFamily="2" charset="0"/>
                <a:ea typeface="Roboto Condensed" panose="02000000000000000000" pitchFamily="2" charset="0"/>
              </a:rPr>
              <a:t>Questions for Personal </a:t>
            </a:r>
            <a:r>
              <a:rPr lang="en-US" sz="3600" b="1" dirty="0" smtClean="0">
                <a:latin typeface="Roboto Condensed" panose="02000000000000000000" pitchFamily="2" charset="0"/>
                <a:ea typeface="Roboto Condensed" panose="02000000000000000000" pitchFamily="2" charset="0"/>
              </a:rPr>
              <a:t>Reflection</a:t>
            </a:r>
          </a:p>
          <a:p>
            <a:endParaRPr lang="en-US" sz="3600" dirty="0">
              <a:latin typeface="Roboto Condensed" panose="02000000000000000000" pitchFamily="2" charset="0"/>
              <a:ea typeface="Roboto Condensed" panose="02000000000000000000" pitchFamily="2" charset="0"/>
            </a:endParaRPr>
          </a:p>
          <a:p>
            <a:pPr marL="342900" indent="-342900">
              <a:buFont typeface="Arial" panose="020B0604020202020204" pitchFamily="34" charset="0"/>
              <a:buChar char="•"/>
            </a:pPr>
            <a:r>
              <a:rPr lang="en-US" sz="3000" dirty="0" smtClean="0">
                <a:latin typeface="Roboto Condensed" panose="020B0604020202020204" charset="0"/>
                <a:ea typeface="Roboto Condensed" panose="020B0604020202020204" charset="0"/>
              </a:rPr>
              <a:t>Which of these nails did you find to be the most hurtful? Why?</a:t>
            </a:r>
          </a:p>
          <a:p>
            <a:pPr marL="342900" indent="-342900">
              <a:buFont typeface="Arial" panose="020B0604020202020204" pitchFamily="34" charset="0"/>
              <a:buChar char="•"/>
            </a:pPr>
            <a:r>
              <a:rPr lang="en-US" sz="3000" dirty="0" smtClean="0">
                <a:latin typeface="Roboto Condensed" panose="020B0604020202020204" charset="0"/>
                <a:ea typeface="Roboto Condensed" panose="020B0604020202020204" charset="0"/>
              </a:rPr>
              <a:t>What can we do, together, to turn them into tools for the garden?</a:t>
            </a:r>
            <a:endParaRPr lang="en-US" sz="3000" dirty="0">
              <a:latin typeface="Roboto Condensed" panose="020B0604020202020204" charset="0"/>
              <a:ea typeface="Roboto Condensed" panose="020B0604020202020204" charset="0"/>
            </a:endParaRPr>
          </a:p>
        </p:txBody>
      </p:sp>
    </p:spTree>
    <p:extLst>
      <p:ext uri="{BB962C8B-B14F-4D97-AF65-F5344CB8AC3E}">
        <p14:creationId xmlns:p14="http://schemas.microsoft.com/office/powerpoint/2010/main" val="216229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2038588" y="335845"/>
            <a:ext cx="9155276" cy="6186309"/>
          </a:xfrm>
          <a:prstGeom prst="rect">
            <a:avLst/>
          </a:prstGeom>
        </p:spPr>
        <p:txBody>
          <a:bodyPr wrap="square">
            <a:spAutoFit/>
          </a:bodyPr>
          <a:lstStyle/>
          <a:p>
            <a:r>
              <a:rPr lang="en-US" sz="3600" b="1" dirty="0" smtClean="0">
                <a:solidFill>
                  <a:srgbClr val="000000"/>
                </a:solidFill>
                <a:latin typeface="Roboto Condensed" panose="02000000000000000000" pitchFamily="2" charset="0"/>
                <a:ea typeface="Roboto Condensed" panose="02000000000000000000" pitchFamily="2" charset="0"/>
              </a:rPr>
              <a:t>Closing Prayer</a:t>
            </a:r>
            <a:endParaRPr lang="en-US" sz="2000" dirty="0" smtClean="0">
              <a:latin typeface="Roboto Condensed" panose="02000000000000000000" pitchFamily="2" charset="0"/>
              <a:ea typeface="Roboto Condensed" panose="02000000000000000000" pitchFamily="2" charset="0"/>
            </a:endParaRPr>
          </a:p>
          <a:p>
            <a:endParaRPr lang="en-US" sz="3600" dirty="0" smtClean="0">
              <a:latin typeface="Roboto Condensed" panose="020B0604020202020204" charset="0"/>
              <a:ea typeface="Roboto Condensed" panose="020B0604020202020204" charset="0"/>
            </a:endParaRPr>
          </a:p>
          <a:p>
            <a:r>
              <a:rPr lang="en-US" dirty="0" smtClean="0">
                <a:latin typeface="Roboto Condensed" panose="020B0604020202020204" charset="0"/>
                <a:ea typeface="Roboto Condensed" panose="020B0604020202020204" charset="0"/>
              </a:rPr>
              <a:t>Loving God,</a:t>
            </a:r>
          </a:p>
          <a:p>
            <a:r>
              <a:rPr lang="en-US" dirty="0" smtClean="0">
                <a:latin typeface="Roboto Condensed" panose="020B0604020202020204" charset="0"/>
                <a:ea typeface="Roboto Condensed" panose="020B0604020202020204" charset="0"/>
              </a:rPr>
              <a:t>Creator of Heaven, earth, and all therein contained,</a:t>
            </a:r>
          </a:p>
          <a:p>
            <a:r>
              <a:rPr lang="en-US" dirty="0" smtClean="0">
                <a:latin typeface="Roboto Condensed" panose="020B0604020202020204" charset="0"/>
                <a:ea typeface="Roboto Condensed" panose="020B0604020202020204" charset="0"/>
              </a:rPr>
              <a:t>Open our minds and touch our hearts,</a:t>
            </a:r>
          </a:p>
          <a:p>
            <a:r>
              <a:rPr lang="en-US" dirty="0" smtClean="0">
                <a:latin typeface="Roboto Condensed" panose="020B0604020202020204" charset="0"/>
                <a:ea typeface="Roboto Condensed" panose="020B0604020202020204" charset="0"/>
              </a:rPr>
              <a:t>so that we can be part of creation, your gift.</a:t>
            </a:r>
          </a:p>
          <a:p>
            <a:r>
              <a:rPr lang="en-US" dirty="0" smtClean="0">
                <a:latin typeface="Roboto Condensed" panose="020B0604020202020204" charset="0"/>
                <a:ea typeface="Roboto Condensed" panose="020B0604020202020204" charset="0"/>
              </a:rPr>
              <a:t>Be present to those in need in these difficult times,</a:t>
            </a:r>
          </a:p>
          <a:p>
            <a:r>
              <a:rPr lang="en-US" dirty="0" smtClean="0">
                <a:latin typeface="Roboto Condensed" panose="020B0604020202020204" charset="0"/>
                <a:ea typeface="Roboto Condensed" panose="020B0604020202020204" charset="0"/>
              </a:rPr>
              <a:t>especially the poorest and most vulnerable.</a:t>
            </a:r>
          </a:p>
          <a:p>
            <a:r>
              <a:rPr lang="en-US" dirty="0" smtClean="0">
                <a:latin typeface="Roboto Condensed" panose="020B0604020202020204" charset="0"/>
                <a:ea typeface="Roboto Condensed" panose="020B0604020202020204" charset="0"/>
              </a:rPr>
              <a:t>Help us to show creative solidarity</a:t>
            </a:r>
          </a:p>
          <a:p>
            <a:r>
              <a:rPr lang="en-US" dirty="0" smtClean="0">
                <a:latin typeface="Roboto Condensed" panose="020B0604020202020204" charset="0"/>
                <a:ea typeface="Roboto Condensed" panose="020B0604020202020204" charset="0"/>
              </a:rPr>
              <a:t>as we confront the consequences of the global pandemic.</a:t>
            </a:r>
          </a:p>
          <a:p>
            <a:r>
              <a:rPr lang="en-US" dirty="0" smtClean="0">
                <a:latin typeface="Roboto Condensed" panose="020B0604020202020204" charset="0"/>
                <a:ea typeface="Roboto Condensed" panose="020B0604020202020204" charset="0"/>
              </a:rPr>
              <a:t>Mak</a:t>
            </a:r>
            <a:r>
              <a:rPr lang="en-US" dirty="0" smtClean="0">
                <a:latin typeface="Roboto Condensed" panose="020B0604020202020204" charset="0"/>
                <a:ea typeface="Roboto Condensed" panose="020B0604020202020204" charset="0"/>
              </a:rPr>
              <a:t>e us courageous in embracing</a:t>
            </a:r>
          </a:p>
          <a:p>
            <a:r>
              <a:rPr lang="en-US" dirty="0" smtClean="0">
                <a:latin typeface="Roboto Condensed" panose="020B0604020202020204" charset="0"/>
                <a:ea typeface="Roboto Condensed" panose="020B0604020202020204" charset="0"/>
              </a:rPr>
              <a:t>the changes required to seek the common good.</a:t>
            </a:r>
          </a:p>
          <a:p>
            <a:r>
              <a:rPr lang="en-US" dirty="0" smtClean="0">
                <a:latin typeface="Roboto Condensed" panose="020B0604020202020204" charset="0"/>
                <a:ea typeface="Roboto Condensed" panose="020B0604020202020204" charset="0"/>
              </a:rPr>
              <a:t>Now more then ever, may we all feel interconnected and interdependent.</a:t>
            </a:r>
          </a:p>
          <a:p>
            <a:r>
              <a:rPr lang="en-US" dirty="0" smtClean="0">
                <a:latin typeface="Roboto Condensed" panose="020B0604020202020204" charset="0"/>
                <a:ea typeface="Roboto Condensed" panose="020B0604020202020204" charset="0"/>
              </a:rPr>
              <a:t>Enable us to succeed in listening and responding</a:t>
            </a:r>
          </a:p>
          <a:p>
            <a:r>
              <a:rPr lang="en-US" dirty="0" smtClean="0">
                <a:latin typeface="Roboto Condensed" panose="020B0604020202020204" charset="0"/>
                <a:ea typeface="Roboto Condensed" panose="020B0604020202020204" charset="0"/>
              </a:rPr>
              <a:t>to the cry of the earth and the cry of the poor.</a:t>
            </a:r>
          </a:p>
          <a:p>
            <a:r>
              <a:rPr lang="en-US" dirty="0" smtClean="0">
                <a:latin typeface="Roboto Condensed" panose="020B0604020202020204" charset="0"/>
                <a:ea typeface="Roboto Condensed" panose="020B0604020202020204" charset="0"/>
              </a:rPr>
              <a:t>May their current sufferings become the birth-pangs</a:t>
            </a:r>
          </a:p>
          <a:p>
            <a:r>
              <a:rPr lang="en-US" dirty="0" smtClean="0">
                <a:latin typeface="Roboto Condensed" panose="020B0604020202020204" charset="0"/>
                <a:ea typeface="Roboto Condensed" panose="020B0604020202020204" charset="0"/>
              </a:rPr>
              <a:t>of a more fraternal and sustainable world.</a:t>
            </a:r>
          </a:p>
          <a:p>
            <a:r>
              <a:rPr lang="en-US" dirty="0" smtClean="0">
                <a:latin typeface="Roboto Condensed" panose="020B0604020202020204" charset="0"/>
                <a:ea typeface="Roboto Condensed" panose="020B0604020202020204" charset="0"/>
              </a:rPr>
              <a:t>We pray through Christ our Lord,</a:t>
            </a:r>
          </a:p>
          <a:p>
            <a:r>
              <a:rPr lang="en-US" dirty="0" smtClean="0">
                <a:latin typeface="Roboto Condensed" panose="020B0604020202020204" charset="0"/>
                <a:ea typeface="Roboto Condensed" panose="020B0604020202020204" charset="0"/>
              </a:rPr>
              <a:t>under the loving gaze </a:t>
            </a:r>
            <a:r>
              <a:rPr lang="en-US" smtClean="0">
                <a:latin typeface="Roboto Condensed" panose="020B0604020202020204" charset="0"/>
                <a:ea typeface="Roboto Condensed" panose="020B0604020202020204" charset="0"/>
              </a:rPr>
              <a:t>of Mary, </a:t>
            </a:r>
            <a:r>
              <a:rPr lang="en-US" dirty="0" smtClean="0">
                <a:latin typeface="Roboto Condensed" panose="020B0604020202020204" charset="0"/>
                <a:ea typeface="Roboto Condensed" panose="020B0604020202020204" charset="0"/>
              </a:rPr>
              <a:t>Help of Christians.</a:t>
            </a:r>
            <a:endParaRPr lang="en-CA" dirty="0" smtClean="0">
              <a:latin typeface="Roboto Condensed" panose="020B0604020202020204" charset="0"/>
              <a:ea typeface="Roboto Condensed" panose="020B0604020202020204" charset="0"/>
            </a:endParaRPr>
          </a:p>
          <a:p>
            <a:r>
              <a:rPr lang="en-CA" dirty="0" smtClean="0">
                <a:latin typeface="Roboto Condensed" panose="020B0604020202020204" charset="0"/>
                <a:ea typeface="Roboto Condensed" panose="020B0604020202020204" charset="0"/>
              </a:rPr>
              <a:t>Amen.</a:t>
            </a:r>
            <a:endParaRPr lang="en-CA" dirty="0">
              <a:latin typeface="Roboto Condensed" panose="020B0604020202020204" charset="0"/>
              <a:ea typeface="Roboto Condensed" panose="020B0604020202020204" charset="0"/>
            </a:endParaRPr>
          </a:p>
        </p:txBody>
      </p:sp>
    </p:spTree>
    <p:extLst>
      <p:ext uri="{BB962C8B-B14F-4D97-AF65-F5344CB8AC3E}">
        <p14:creationId xmlns:p14="http://schemas.microsoft.com/office/powerpoint/2010/main" val="2315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tholic Education Week 2021 PPT Template" id="{2C639939-FC63-4017-95FC-B7B14B267F9B}" vid="{BB537387-6191-46D7-9D95-F46C510957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277</TotalTime>
  <Words>918</Words>
  <Application>Microsoft Office PowerPoint</Application>
  <PresentationFormat>Widescreen</PresentationFormat>
  <Paragraphs>71</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Roboto Condensed</vt:lpstr>
      <vt:lpstr>Calibri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Simcoe Muskoka Catholic DSB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Murray Watson</dc:creator>
  <cp:lastModifiedBy>OCSTA - Ashlee Cabral</cp:lastModifiedBy>
  <cp:revision>78</cp:revision>
  <dcterms:created xsi:type="dcterms:W3CDTF">2020-11-06T17:57:09Z</dcterms:created>
  <dcterms:modified xsi:type="dcterms:W3CDTF">2020-11-17T17:17:25Z</dcterms:modified>
</cp:coreProperties>
</file>